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51206400" cy="3072384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51887" y="651887"/>
            <a:ext cx="49902625" cy="6182995"/>
          </a:xfrm>
          <a:prstGeom prst="roundRect">
            <a:avLst>
              <a:gd name="adj" fmla="val 2300"/>
            </a:avLst>
          </a:prstGeom>
          <a:solidFill>
            <a:srgbClr val="F6E7EA"/>
          </a:solidFill>
          <a:ln>
            <a:noFill/>
          </a:ln>
          <a:effectLst>
            <a:outerShdw blurRad="63500" dist="19050" dir="10800000" algn="ctr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51887" y="7356336"/>
            <a:ext cx="10700781" cy="8835548"/>
          </a:xfrm>
          <a:prstGeom prst="rect">
            <a:avLst/>
          </a:prstGeom>
          <a:solidFill>
            <a:srgbClr val="FFFFFF"/>
          </a:solidFill>
          <a:ln w="8890">
            <a:solidFill>
              <a:srgbClr val="E8E8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51887" y="7356336"/>
            <a:ext cx="160020" cy="8835548"/>
          </a:xfrm>
          <a:prstGeom prst="rect">
            <a:avLst/>
          </a:prstGeom>
          <a:solidFill>
            <a:srgbClr val="8F243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779388" y="7356336"/>
            <a:ext cx="13375978" cy="10665916"/>
          </a:xfrm>
          <a:prstGeom prst="rect">
            <a:avLst/>
          </a:prstGeom>
          <a:solidFill>
            <a:srgbClr val="FFFFFF"/>
          </a:solidFill>
          <a:ln w="8890">
            <a:solidFill>
              <a:srgbClr val="E8E8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779388" y="7356336"/>
            <a:ext cx="160020" cy="10665916"/>
          </a:xfrm>
          <a:prstGeom prst="rect">
            <a:avLst/>
          </a:prstGeom>
          <a:solidFill>
            <a:srgbClr val="8F243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5582086" y="7356336"/>
            <a:ext cx="13376116" cy="7506632"/>
          </a:xfrm>
          <a:prstGeom prst="rect">
            <a:avLst/>
          </a:prstGeom>
          <a:solidFill>
            <a:srgbClr val="FFFFFF"/>
          </a:solidFill>
          <a:ln w="8890">
            <a:solidFill>
              <a:srgbClr val="E8E8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5582086" y="7356336"/>
            <a:ext cx="160020" cy="7506632"/>
          </a:xfrm>
          <a:prstGeom prst="rect">
            <a:avLst/>
          </a:prstGeom>
          <a:solidFill>
            <a:srgbClr val="8F243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9384922" y="7356336"/>
            <a:ext cx="11169590" cy="6045200"/>
          </a:xfrm>
          <a:prstGeom prst="rect">
            <a:avLst/>
          </a:prstGeom>
          <a:solidFill>
            <a:srgbClr val="FFFFFF"/>
          </a:solidFill>
          <a:ln w="8890">
            <a:solidFill>
              <a:srgbClr val="E8E8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9384922" y="7356336"/>
            <a:ext cx="160020" cy="6045200"/>
          </a:xfrm>
          <a:prstGeom prst="rect">
            <a:avLst/>
          </a:prstGeom>
          <a:solidFill>
            <a:srgbClr val="8F243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9384922" y="13733383"/>
            <a:ext cx="11169590" cy="11503799"/>
          </a:xfrm>
          <a:prstGeom prst="rect">
            <a:avLst/>
          </a:prstGeom>
          <a:solidFill>
            <a:srgbClr val="F7EDEE"/>
          </a:solidFill>
          <a:ln w="8890">
            <a:solidFill>
              <a:srgbClr val="E8E8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9384922" y="13733383"/>
            <a:ext cx="53340" cy="11503799"/>
          </a:xfrm>
          <a:prstGeom prst="rect">
            <a:avLst/>
          </a:prstGeom>
          <a:solidFill>
            <a:srgbClr val="8F243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5582086" y="15194815"/>
            <a:ext cx="13376116" cy="14877137"/>
          </a:xfrm>
          <a:prstGeom prst="rect">
            <a:avLst/>
          </a:prstGeom>
          <a:solidFill>
            <a:srgbClr val="FFFFFF"/>
          </a:solidFill>
          <a:ln w="8890">
            <a:solidFill>
              <a:srgbClr val="E8E8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5582086" y="15194815"/>
            <a:ext cx="160020" cy="14877137"/>
          </a:xfrm>
          <a:prstGeom prst="rect">
            <a:avLst/>
          </a:prstGeom>
          <a:solidFill>
            <a:srgbClr val="8F243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51887" y="16523731"/>
            <a:ext cx="10700781" cy="13548221"/>
          </a:xfrm>
          <a:prstGeom prst="rect">
            <a:avLst/>
          </a:prstGeom>
          <a:solidFill>
            <a:srgbClr val="FFFFFF"/>
          </a:solidFill>
          <a:ln w="8890">
            <a:solidFill>
              <a:srgbClr val="E8E8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51887" y="16523731"/>
            <a:ext cx="160020" cy="13548221"/>
          </a:xfrm>
          <a:prstGeom prst="rect">
            <a:avLst/>
          </a:prstGeom>
          <a:solidFill>
            <a:srgbClr val="8F243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11779388" y="18354099"/>
            <a:ext cx="13375978" cy="11717853"/>
          </a:xfrm>
          <a:prstGeom prst="rect">
            <a:avLst/>
          </a:prstGeom>
          <a:solidFill>
            <a:srgbClr val="FFFFFF"/>
          </a:solidFill>
          <a:ln w="8890">
            <a:solidFill>
              <a:srgbClr val="E8E8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1779388" y="18354099"/>
            <a:ext cx="160020" cy="11717853"/>
          </a:xfrm>
          <a:prstGeom prst="rect">
            <a:avLst/>
          </a:prstGeom>
          <a:solidFill>
            <a:srgbClr val="8F243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9384922" y="25569029"/>
            <a:ext cx="11169590" cy="4502923"/>
          </a:xfrm>
          <a:prstGeom prst="rect">
            <a:avLst/>
          </a:prstGeom>
          <a:solidFill>
            <a:srgbClr val="FFFFFF"/>
          </a:solidFill>
          <a:ln w="8890">
            <a:solidFill>
              <a:srgbClr val="E8E8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9384922" y="25569029"/>
            <a:ext cx="160020" cy="4502923"/>
          </a:xfrm>
          <a:prstGeom prst="rect">
            <a:avLst/>
          </a:prstGeom>
          <a:solidFill>
            <a:srgbClr val="8F243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pic>
        <p:nvPicPr>
          <p:cNvPr id="21" name="Picture 20" descr="university-of-north-carolina-at-chapel-hi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17275" y="5157749"/>
            <a:ext cx="4311233" cy="1369017"/>
          </a:xfrm>
          <a:prstGeom prst="rect">
            <a:avLst/>
          </a:prstGeom>
        </p:spPr>
      </p:pic>
      <p:pic>
        <p:nvPicPr>
          <p:cNvPr id="22" name="Picture 21" descr="brigham-young-universit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65482" y="5157727"/>
            <a:ext cx="1369060" cy="1369060"/>
          </a:xfrm>
          <a:prstGeom prst="rect">
            <a:avLst/>
          </a:prstGeom>
        </p:spPr>
      </p:pic>
      <p:pic>
        <p:nvPicPr>
          <p:cNvPr id="23" name="Picture 22" descr="microsof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71516" y="5157727"/>
            <a:ext cx="6417469" cy="136906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1262241" y="8846800"/>
            <a:ext cx="9702323" cy="21590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262241" y="8846800"/>
            <a:ext cx="124460" cy="2159020"/>
          </a:xfrm>
          <a:prstGeom prst="rect">
            <a:avLst/>
          </a:prstGeom>
          <a:solidFill>
            <a:srgbClr val="8F243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26192440" y="8846800"/>
            <a:ext cx="12377658" cy="1647983"/>
          </a:xfrm>
          <a:prstGeom prst="roundRect">
            <a:avLst>
              <a:gd name="adj" fmla="val 12659"/>
            </a:avLst>
          </a:prstGeom>
          <a:solidFill>
            <a:srgbClr val="F6E7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39995276" y="8868052"/>
            <a:ext cx="10171132" cy="4154131"/>
          </a:xfrm>
          <a:prstGeom prst="roundRect">
            <a:avLst>
              <a:gd name="adj" fmla="val 1712"/>
            </a:avLst>
          </a:prstGeom>
          <a:gradFill rotWithShape="1" flip="none">
            <a:gsLst>
              <a:gs pos="0">
                <a:srgbClr val="F2E5E7"/>
              </a:gs>
              <a:gs pos="100000">
                <a:srgbClr val="F8F2F3"/>
              </a:gs>
            </a:gsLst>
            <a:lin ang="5400000" scaled="0"/>
          </a:gradFill>
          <a:ln w="8890">
            <a:solidFill>
              <a:srgbClr val="E3C8CD"/>
            </a:solidFill>
          </a:ln>
          <a:effectLst>
            <a:outerShdw blurRad="63500" dist="19050" dir="10800000" algn="ctr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12389742" y="14439582"/>
            <a:ext cx="12377520" cy="3053854"/>
          </a:xfrm>
          <a:prstGeom prst="roundRect">
            <a:avLst>
              <a:gd name="adj" fmla="val 7377"/>
            </a:avLst>
          </a:prstGeom>
          <a:solidFill>
            <a:srgbClr val="F8F2F3"/>
          </a:solidFill>
          <a:ln w="8890">
            <a:solidFill>
              <a:srgbClr val="DBB9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39888596" y="15231487"/>
            <a:ext cx="10277812" cy="2672417"/>
          </a:xfrm>
          <a:prstGeom prst="roundRect">
            <a:avLst>
              <a:gd name="adj" fmla="val 6830"/>
            </a:avLst>
          </a:prstGeom>
          <a:solidFill>
            <a:srgbClr val="F5E5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9888596" y="15231487"/>
            <a:ext cx="124460" cy="2672417"/>
          </a:xfrm>
          <a:prstGeom prst="rect">
            <a:avLst/>
          </a:prstGeom>
          <a:solidFill>
            <a:srgbClr val="AE26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12389742" y="19844563"/>
            <a:ext cx="12377520" cy="843856"/>
          </a:xfrm>
          <a:prstGeom prst="roundRect">
            <a:avLst>
              <a:gd name="adj" fmla="val 24722"/>
            </a:avLst>
          </a:prstGeom>
          <a:solidFill>
            <a:srgbClr val="F6E7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26192440" y="25046463"/>
            <a:ext cx="12377658" cy="148101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26192440" y="25046463"/>
            <a:ext cx="124460" cy="1481019"/>
          </a:xfrm>
          <a:prstGeom prst="rect">
            <a:avLst/>
          </a:prstGeom>
          <a:solidFill>
            <a:srgbClr val="8F243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5661679" y="9090302"/>
            <a:ext cx="4258865" cy="375713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5661679" y="9090302"/>
            <a:ext cx="11557" cy="3757137"/>
          </a:xfrm>
          <a:prstGeom prst="rect">
            <a:avLst/>
          </a:prstGeom>
          <a:solidFill>
            <a:srgbClr val="E3C8C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40378102" y="15387895"/>
            <a:ext cx="1673264" cy="638691"/>
          </a:xfrm>
          <a:prstGeom prst="roundRect">
            <a:avLst>
              <a:gd name="adj" fmla="val 14290"/>
            </a:avLst>
          </a:prstGeom>
          <a:solidFill>
            <a:srgbClr val="AE26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2874" b="1">
                <a:solidFill>
                  <a:srgbClr val="FFFFFF"/>
                </a:solidFill>
                <a:latin typeface="Segoe Pro"/>
              </a:rPr>
              <a:t>ALIGN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6192440" y="17728326"/>
            <a:ext cx="12377658" cy="6038950"/>
          </a:xfrm>
          <a:prstGeom prst="roundRect">
            <a:avLst>
              <a:gd name="adj" fmla="val 588"/>
            </a:avLst>
          </a:prstGeom>
          <a:solidFill>
            <a:srgbClr val="FFFFFF"/>
          </a:solidFill>
          <a:ln w="8890">
            <a:solidFill>
              <a:srgbClr val="E5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8" name="Picture 37" descr="figure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92446" y="17728326"/>
            <a:ext cx="12377645" cy="6038950"/>
          </a:xfrm>
          <a:prstGeom prst="rect">
            <a:avLst/>
          </a:prstGeom>
        </p:spPr>
      </p:pic>
      <p:sp>
        <p:nvSpPr>
          <p:cNvPr id="39" name="Rounded Rectangle 38"/>
          <p:cNvSpPr/>
          <p:nvPr/>
        </p:nvSpPr>
        <p:spPr>
          <a:xfrm>
            <a:off x="1262241" y="18226583"/>
            <a:ext cx="4477087" cy="2853273"/>
          </a:xfrm>
          <a:prstGeom prst="roundRect">
            <a:avLst>
              <a:gd name="adj" fmla="val 7311"/>
            </a:avLst>
          </a:prstGeom>
          <a:solidFill>
            <a:srgbClr val="FAFAFA"/>
          </a:solidFill>
          <a:ln w="8890">
            <a:solidFill>
              <a:srgbClr val="D97A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6487477" y="18226583"/>
            <a:ext cx="4477087" cy="3609479"/>
          </a:xfrm>
          <a:prstGeom prst="roundRect">
            <a:avLst>
              <a:gd name="adj" fmla="val 5779"/>
            </a:avLst>
          </a:prstGeom>
          <a:solidFill>
            <a:srgbClr val="F8F2F3"/>
          </a:solidFill>
          <a:ln w="8890">
            <a:solidFill>
              <a:srgbClr val="8F24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12389742" y="20949146"/>
            <a:ext cx="12377520" cy="7239654"/>
          </a:xfrm>
          <a:prstGeom prst="roundRect">
            <a:avLst>
              <a:gd name="adj" fmla="val 491"/>
            </a:avLst>
          </a:prstGeom>
          <a:solidFill>
            <a:srgbClr val="FFFFFF"/>
          </a:solidFill>
          <a:ln w="8890">
            <a:solidFill>
              <a:srgbClr val="E5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2" name="Picture 41" descr="page7_figure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89765" y="20949146"/>
            <a:ext cx="12377474" cy="7239654"/>
          </a:xfrm>
          <a:prstGeom prst="rect">
            <a:avLst/>
          </a:prstGeom>
        </p:spPr>
      </p:pic>
      <p:sp>
        <p:nvSpPr>
          <p:cNvPr id="43" name="Rounded Rectangle 42"/>
          <p:cNvSpPr/>
          <p:nvPr/>
        </p:nvSpPr>
        <p:spPr>
          <a:xfrm>
            <a:off x="12389742" y="8846800"/>
            <a:ext cx="703977" cy="703977"/>
          </a:xfrm>
          <a:prstGeom prst="roundRect">
            <a:avLst>
              <a:gd name="adj" fmla="val 50000"/>
            </a:avLst>
          </a:prstGeom>
          <a:solidFill>
            <a:srgbClr val="8F2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3696" b="1">
                <a:solidFill>
                  <a:srgbClr val="FFFFFF"/>
                </a:solidFill>
                <a:latin typeface="Segoe Pro"/>
              </a:rPr>
              <a:t>1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12389742" y="10768429"/>
            <a:ext cx="703977" cy="703977"/>
          </a:xfrm>
          <a:prstGeom prst="roundRect">
            <a:avLst>
              <a:gd name="adj" fmla="val 50000"/>
            </a:avLst>
          </a:prstGeom>
          <a:solidFill>
            <a:srgbClr val="8F2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3696" b="1">
                <a:solidFill>
                  <a:srgbClr val="FFFFFF"/>
                </a:solidFill>
                <a:latin typeface="Segoe Pro"/>
              </a:rPr>
              <a:t>2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12389742" y="12690058"/>
            <a:ext cx="703977" cy="703977"/>
          </a:xfrm>
          <a:prstGeom prst="roundRect">
            <a:avLst>
              <a:gd name="adj" fmla="val 50000"/>
            </a:avLst>
          </a:prstGeom>
          <a:solidFill>
            <a:srgbClr val="8F2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3696" b="1">
                <a:solidFill>
                  <a:srgbClr val="FFFFFF"/>
                </a:solidFill>
                <a:latin typeface="Segoe Pro"/>
              </a:rPr>
              <a:t>3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3456403" y="25957133"/>
            <a:ext cx="3107611" cy="3107610"/>
          </a:xfrm>
          <a:prstGeom prst="roundRect">
            <a:avLst>
              <a:gd name="adj" fmla="val 4958"/>
            </a:avLst>
          </a:prstGeom>
          <a:solidFill>
            <a:srgbClr val="FFFFFF"/>
          </a:solidFill>
          <a:ln w="8890">
            <a:solidFill>
              <a:srgbClr val="F0F0F0"/>
            </a:solidFill>
          </a:ln>
          <a:effectLst>
            <a:outerShdw blurRad="63500" dist="19050" dir="10800000" algn="ctr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7" name="Picture 46" descr="pap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574936" y="26075666"/>
            <a:ext cx="2870545" cy="2870544"/>
          </a:xfrm>
          <a:prstGeom prst="rect">
            <a:avLst/>
          </a:prstGeom>
        </p:spPr>
      </p:pic>
      <p:sp>
        <p:nvSpPr>
          <p:cNvPr id="48" name="Rounded Rectangle 47"/>
          <p:cNvSpPr/>
          <p:nvPr/>
        </p:nvSpPr>
        <p:spPr>
          <a:xfrm>
            <a:off x="47012403" y="25957133"/>
            <a:ext cx="3107611" cy="3107610"/>
          </a:xfrm>
          <a:prstGeom prst="roundRect">
            <a:avLst>
              <a:gd name="adj" fmla="val 4958"/>
            </a:avLst>
          </a:prstGeom>
          <a:solidFill>
            <a:srgbClr val="FFFFFF"/>
          </a:solidFill>
          <a:ln w="8890">
            <a:solidFill>
              <a:srgbClr val="F0F0F0"/>
            </a:solidFill>
          </a:ln>
          <a:effectLst>
            <a:outerShdw blurRad="63500" dist="19050" dir="10800000" algn="ctr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cod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30936" y="26075666"/>
            <a:ext cx="2870545" cy="2870544"/>
          </a:xfrm>
          <a:prstGeom prst="rect">
            <a:avLst/>
          </a:prstGeom>
        </p:spPr>
      </p:pic>
      <p:sp>
        <p:nvSpPr>
          <p:cNvPr id="50" name="Rounded Rectangle 49"/>
          <p:cNvSpPr/>
          <p:nvPr/>
        </p:nvSpPr>
        <p:spPr>
          <a:xfrm>
            <a:off x="44318316" y="29206983"/>
            <a:ext cx="1383784" cy="524232"/>
          </a:xfrm>
          <a:prstGeom prst="roundRect">
            <a:avLst>
              <a:gd name="adj" fmla="val 50000"/>
            </a:avLst>
          </a:prstGeom>
          <a:solidFill>
            <a:srgbClr val="F6E7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2333" b="1">
                <a:solidFill>
                  <a:srgbClr val="8F2437"/>
                </a:solidFill>
                <a:latin typeface="Segoe Pro"/>
              </a:rPr>
              <a:t>Paper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47939463" y="29206983"/>
            <a:ext cx="1253352" cy="524232"/>
          </a:xfrm>
          <a:prstGeom prst="roundRect">
            <a:avLst>
              <a:gd name="adj" fmla="val 50000"/>
            </a:avLst>
          </a:prstGeom>
          <a:solidFill>
            <a:srgbClr val="F6E7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2333" b="1">
                <a:solidFill>
                  <a:srgbClr val="8F2437"/>
                </a:solidFill>
                <a:latin typeface="Segoe Pro"/>
              </a:rPr>
              <a:t>Code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39995276" y="27603588"/>
            <a:ext cx="3059132" cy="1666042"/>
          </a:xfrm>
          <a:prstGeom prst="roundRect">
            <a:avLst>
              <a:gd name="adj" fmla="val 8537"/>
            </a:avLst>
          </a:prstGeom>
          <a:solidFill>
            <a:srgbClr val="F6E7EA"/>
          </a:solidFill>
          <a:ln w="17780">
            <a:solidFill>
              <a:srgbClr val="8F24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1315581" y="1007487"/>
            <a:ext cx="49001957" cy="2759066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>
              <a:lnSpc>
                <a:spcPts val="9445"/>
              </a:lnSpc>
              <a:spcBef>
                <a:spcPts val="0"/>
              </a:spcBef>
              <a:spcAft>
                <a:spcPts val="0"/>
              </a:spcAft>
            </a:pPr>
            <a:r>
              <a:rPr sz="8586" b="1" spc="-85">
                <a:solidFill>
                  <a:srgbClr val="8F2437"/>
                </a:solidFill>
                <a:latin typeface="Segoe Pro"/>
              </a:rPr>
              <a:t>When EOS Tokens Disagree:</a:t>
            </a:r>
          </a:p>
          <a:p>
            <a:pPr algn="ctr">
              <a:lnSpc>
                <a:spcPts val="9445"/>
              </a:lnSpc>
              <a:spcBef>
                <a:spcPts val="0"/>
              </a:spcBef>
              <a:spcAft>
                <a:spcPts val="0"/>
              </a:spcAft>
            </a:pPr>
            <a:r>
              <a:rPr sz="8586" b="1" spc="-85">
                <a:solidFill>
                  <a:srgbClr val="8F2437"/>
                </a:solidFill>
                <a:latin typeface="Segoe Pro"/>
              </a:rPr>
              <a:t>Understanding Length Inflation in On-Policy Distillation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315581" y="3646566"/>
            <a:ext cx="49001957" cy="77970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5338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B2331"/>
                </a:solidFill>
                <a:latin typeface="Segoe Pro"/>
              </a:rPr>
              <a:t>Yuxiao Yang</a:t>
            </a:r>
            <a:r>
              <a:rPr sz="5749" b="0" baseline="30000">
                <a:solidFill>
                  <a:srgbClr val="1B2331"/>
                </a:solidFill>
                <a:latin typeface="Segoe Pro"/>
              </a:rPr>
              <a:t>1*</a:t>
            </a:r>
            <a:r>
              <a:rPr sz="4106" b="0">
                <a:solidFill>
                  <a:srgbClr val="1B2331"/>
                </a:solidFill>
                <a:latin typeface="Segoe Pro"/>
              </a:rPr>
              <a:t>, Tianrun Yu</a:t>
            </a:r>
            <a:r>
              <a:rPr sz="5749" b="0" baseline="30000">
                <a:solidFill>
                  <a:srgbClr val="1B2331"/>
                </a:solidFill>
                <a:latin typeface="Segoe Pro"/>
              </a:rPr>
              <a:t>2*</a:t>
            </a:r>
            <a:r>
              <a:rPr sz="4106" b="0">
                <a:solidFill>
                  <a:srgbClr val="1B2331"/>
                </a:solidFill>
                <a:latin typeface="Segoe Pro"/>
              </a:rPr>
              <a:t>, Shangzhe Li</a:t>
            </a:r>
            <a:r>
              <a:rPr sz="5749" b="0" baseline="30000">
                <a:solidFill>
                  <a:srgbClr val="1B2331"/>
                </a:solidFill>
                <a:latin typeface="Segoe Pro"/>
              </a:rPr>
              <a:t>1*</a:t>
            </a:r>
            <a:r>
              <a:rPr sz="4106" b="0">
                <a:solidFill>
                  <a:srgbClr val="1B2331"/>
                </a:solidFill>
                <a:latin typeface="Segoe Pro"/>
              </a:rPr>
              <a:t>, Kaixiang Zhao</a:t>
            </a:r>
            <a:r>
              <a:rPr sz="5749" b="0" baseline="30000">
                <a:solidFill>
                  <a:srgbClr val="1B2331"/>
                </a:solidFill>
                <a:latin typeface="Segoe Pro"/>
              </a:rPr>
              <a:t>2*</a:t>
            </a:r>
            <a:r>
              <a:rPr sz="4106" b="0">
                <a:solidFill>
                  <a:srgbClr val="1B2331"/>
                </a:solidFill>
                <a:latin typeface="Segoe Pro"/>
              </a:rPr>
              <a:t>, Xuchao Zhang</a:t>
            </a:r>
            <a:r>
              <a:rPr sz="5749" b="0" baseline="30000">
                <a:solidFill>
                  <a:srgbClr val="1B2331"/>
                </a:solidFill>
                <a:latin typeface="Segoe Pro"/>
              </a:rPr>
              <a:t>3</a:t>
            </a:r>
            <a:r>
              <a:rPr sz="4106" b="0">
                <a:solidFill>
                  <a:srgbClr val="1B2331"/>
                </a:solidFill>
                <a:latin typeface="Segoe Pro"/>
              </a:rPr>
              <a:t>, Chetan Bansal</a:t>
            </a:r>
            <a:r>
              <a:rPr sz="5749" b="0" baseline="30000">
                <a:solidFill>
                  <a:srgbClr val="1B2331"/>
                </a:solidFill>
                <a:latin typeface="Segoe Pro"/>
              </a:rPr>
              <a:t>3</a:t>
            </a:r>
            <a:r>
              <a:rPr sz="4106" b="0">
                <a:solidFill>
                  <a:srgbClr val="1B2331"/>
                </a:solidFill>
                <a:latin typeface="Segoe Pro"/>
              </a:rPr>
              <a:t>, Huaxiu Yao</a:t>
            </a:r>
            <a:r>
              <a:rPr sz="5749" b="0" baseline="30000">
                <a:solidFill>
                  <a:srgbClr val="1B2331"/>
                </a:solidFill>
                <a:latin typeface="Segoe Pro"/>
              </a:rPr>
              <a:t>1</a:t>
            </a:r>
            <a:r>
              <a:rPr sz="4106" b="0">
                <a:solidFill>
                  <a:srgbClr val="1B2331"/>
                </a:solidFill>
                <a:latin typeface="Segoe Pro"/>
              </a:rPr>
              <a:t>, Taylor W. Killian</a:t>
            </a:r>
            <a:r>
              <a:rPr sz="5749" b="0" baseline="30000">
                <a:solidFill>
                  <a:srgbClr val="1B2331"/>
                </a:solidFill>
                <a:latin typeface="Segoe Pro"/>
              </a:rPr>
              <a:t>2†</a:t>
            </a:r>
            <a:r>
              <a:rPr sz="4106" b="0">
                <a:solidFill>
                  <a:srgbClr val="1B2331"/>
                </a:solidFill>
                <a:latin typeface="Segoe Pro"/>
              </a:rPr>
              <a:t>, Weitong Zhang</a:t>
            </a:r>
            <a:r>
              <a:rPr sz="5749" b="0" baseline="30000">
                <a:solidFill>
                  <a:srgbClr val="1B2331"/>
                </a:solidFill>
                <a:latin typeface="Segoe Pro"/>
              </a:rPr>
              <a:t>1‡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315581" y="4381380"/>
            <a:ext cx="49001957" cy="59296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4060"/>
              </a:lnSpc>
              <a:spcBef>
                <a:spcPts val="0"/>
              </a:spcBef>
              <a:spcAft>
                <a:spcPts val="0"/>
              </a:spcAft>
            </a:pPr>
            <a:r>
              <a:rPr sz="2430" b="0" spc="56" baseline="30000">
                <a:solidFill>
                  <a:srgbClr val="55617A"/>
                </a:solidFill>
                <a:latin typeface="Segoe Pro"/>
              </a:rPr>
              <a:t>1</a:t>
            </a:r>
            <a:r>
              <a:rPr sz="2800" b="0" spc="56">
                <a:solidFill>
                  <a:srgbClr val="55617A"/>
                </a:solidFill>
                <a:latin typeface="Segoe Pro"/>
              </a:rPr>
              <a:t> University of North Carolina at Chapel Hill   </a:t>
            </a:r>
            <a:r>
              <a:rPr sz="3920" b="0" spc="56" baseline="30000">
                <a:solidFill>
                  <a:srgbClr val="55617A"/>
                </a:solidFill>
                <a:latin typeface="Segoe Pro"/>
              </a:rPr>
              <a:t>2</a:t>
            </a:r>
            <a:r>
              <a:rPr sz="2800" b="0" spc="56">
                <a:solidFill>
                  <a:srgbClr val="55617A"/>
                </a:solidFill>
                <a:latin typeface="Segoe Pro"/>
              </a:rPr>
              <a:t> Brigham Young University   </a:t>
            </a:r>
            <a:r>
              <a:rPr sz="3920" b="0" spc="56" baseline="30000">
                <a:solidFill>
                  <a:srgbClr val="55617A"/>
                </a:solidFill>
                <a:latin typeface="Segoe Pro"/>
              </a:rPr>
              <a:t>3</a:t>
            </a:r>
            <a:r>
              <a:rPr sz="2800" b="0" spc="56">
                <a:solidFill>
                  <a:srgbClr val="55617A"/>
                </a:solidFill>
                <a:latin typeface="Segoe Pro"/>
              </a:rPr>
              <a:t> Microsoft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262241" y="7744440"/>
            <a:ext cx="9993392" cy="899667"/>
          </a:xfrm>
          <a:prstGeom prst="rect">
            <a:avLst/>
          </a:prstGeom>
          <a:noFill/>
        </p:spPr>
        <p:txBody>
          <a:bodyPr wrap="square" lIns="0" rIns="3911600" tIns="0" bIns="0">
            <a:spAutoFit/>
          </a:bodyPr>
          <a:lstStyle/>
          <a:p>
            <a:pPr algn="l">
              <a:lnSpc>
                <a:spcPts val="6160"/>
              </a:lnSpc>
              <a:spcBef>
                <a:spcPts val="0"/>
              </a:spcBef>
              <a:spcAft>
                <a:spcPts val="0"/>
              </a:spcAft>
            </a:pPr>
            <a:r>
              <a:rPr sz="5600" b="1">
                <a:solidFill>
                  <a:srgbClr val="8F2437"/>
                </a:solidFill>
                <a:latin typeface="Segoe Pro"/>
              </a:rPr>
              <a:t>Problem 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2389742" y="7744440"/>
            <a:ext cx="12748845" cy="899667"/>
          </a:xfrm>
          <a:prstGeom prst="rect">
            <a:avLst/>
          </a:prstGeom>
          <a:noFill/>
        </p:spPr>
        <p:txBody>
          <a:bodyPr wrap="none" lIns="0" rIns="3911600" tIns="0" bIns="0">
            <a:spAutoFit/>
          </a:bodyPr>
          <a:lstStyle/>
          <a:p>
            <a:pPr algn="l">
              <a:lnSpc>
                <a:spcPts val="6160"/>
              </a:lnSpc>
              <a:spcBef>
                <a:spcPts val="0"/>
              </a:spcBef>
              <a:spcAft>
                <a:spcPts val="0"/>
              </a:spcAft>
            </a:pPr>
            <a:r>
              <a:rPr sz="5600" b="1">
                <a:solidFill>
                  <a:srgbClr val="8F2437"/>
                </a:solidFill>
                <a:latin typeface="Segoe Pro"/>
              </a:rPr>
              <a:t>Method 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6192440" y="7744440"/>
            <a:ext cx="12748987" cy="899667"/>
          </a:xfrm>
          <a:prstGeom prst="rect">
            <a:avLst/>
          </a:prstGeom>
          <a:noFill/>
        </p:spPr>
        <p:txBody>
          <a:bodyPr wrap="square" lIns="0" rIns="3911600" tIns="0" bIns="0">
            <a:spAutoFit/>
          </a:bodyPr>
          <a:lstStyle/>
          <a:p>
            <a:pPr algn="l">
              <a:lnSpc>
                <a:spcPts val="6160"/>
              </a:lnSpc>
              <a:spcBef>
                <a:spcPts val="0"/>
              </a:spcBef>
              <a:spcAft>
                <a:spcPts val="0"/>
              </a:spcAft>
            </a:pPr>
            <a:r>
              <a:rPr sz="5600" b="1">
                <a:solidFill>
                  <a:srgbClr val="8F2437"/>
                </a:solidFill>
                <a:latin typeface="Segoe Pro"/>
              </a:rPr>
              <a:t>Key Results 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9995276" y="7744440"/>
            <a:ext cx="10476265" cy="89966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6160"/>
              </a:lnSpc>
              <a:spcBef>
                <a:spcPts val="0"/>
              </a:spcBef>
              <a:spcAft>
                <a:spcPts val="0"/>
              </a:spcAft>
            </a:pPr>
            <a:r>
              <a:rPr sz="5600" b="1">
                <a:solidFill>
                  <a:srgbClr val="8F2437"/>
                </a:solidFill>
                <a:latin typeface="Segoe Pro"/>
              </a:rPr>
              <a:t>Headline Numbers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262241" y="8846800"/>
            <a:ext cx="9993392" cy="2482873"/>
          </a:xfrm>
          <a:prstGeom prst="rect">
            <a:avLst/>
          </a:prstGeom>
          <a:noFill/>
        </p:spPr>
        <p:txBody>
          <a:bodyPr wrap="none" lIns="365082" rIns="365082" tIns="62585" bIns="62585">
            <a:spAutoFit/>
          </a:bodyPr>
          <a:lstStyle/>
          <a:p>
            <a:pPr algn="l">
              <a:lnSpc>
                <a:spcPts val="5338"/>
              </a:lnSpc>
              <a:spcBef>
                <a:spcPts val="0"/>
              </a:spcBef>
              <a:spcAft>
                <a:spcPts val="0"/>
              </a:spcAft>
            </a:pPr>
            <a:r>
              <a:rPr sz="4106" b="0" i="1">
                <a:solidFill>
                  <a:srgbClr val="1C1C1C"/>
                </a:solidFill>
                <a:latin typeface="Segoe Pro"/>
              </a:rPr>
              <a:t>Longer responses can mean a</a:t>
            </a:r>
          </a:p>
          <a:p>
            <a:pPr algn="l">
              <a:lnSpc>
                <a:spcPts val="5338"/>
              </a:lnSpc>
              <a:spcBef>
                <a:spcPts val="0"/>
              </a:spcBef>
              <a:spcAft>
                <a:spcPts val="0"/>
              </a:spcAft>
            </a:pPr>
            <a:r>
              <a:rPr sz="4106" b="0" i="1">
                <a:solidFill>
                  <a:srgbClr val="1C1C1C"/>
                </a:solidFill>
                <a:latin typeface="Segoe Pro"/>
              </a:rPr>
              <a:t>failure to stop—not deeper</a:t>
            </a:r>
          </a:p>
          <a:p>
            <a:pPr algn="l">
              <a:lnSpc>
                <a:spcPts val="5338"/>
              </a:lnSpc>
              <a:spcBef>
                <a:spcPts val="0"/>
              </a:spcBef>
              <a:spcAft>
                <a:spcPts val="0"/>
              </a:spcAft>
            </a:pPr>
            <a:r>
              <a:rPr sz="4106" b="0" i="1">
                <a:solidFill>
                  <a:srgbClr val="1C1C1C"/>
                </a:solidFill>
                <a:latin typeface="Segoe Pro"/>
              </a:rPr>
              <a:t>reasoning.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6192440" y="8846800"/>
            <a:ext cx="12748987" cy="1895180"/>
          </a:xfrm>
          <a:prstGeom prst="rect">
            <a:avLst/>
          </a:prstGeom>
          <a:noFill/>
        </p:spPr>
        <p:txBody>
          <a:bodyPr wrap="none" lIns="339005" rIns="339005" tIns="146033" bIns="146033">
            <a:spAutoFit/>
          </a:bodyPr>
          <a:lstStyle/>
          <a:p>
            <a:pPr algn="l">
              <a:lnSpc>
                <a:spcPts val="5338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8F2437"/>
                </a:solidFill>
                <a:latin typeface="Segoe Pro"/>
              </a:rPr>
              <a:t>Correcting the supervision—not just</a:t>
            </a:r>
          </a:p>
          <a:p>
            <a:pPr algn="l">
              <a:lnSpc>
                <a:spcPts val="5338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8F2437"/>
                </a:solidFill>
                <a:latin typeface="Segoe Pro"/>
              </a:rPr>
              <a:t>decoding—restores stopping behavior.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6192440" y="10494783"/>
            <a:ext cx="12748987" cy="4348183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Semantic EOS aggregation substantially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reduces length and clipping across </a:t>
            </a:r>
            <a:r>
              <a:rPr sz="4106" b="1">
                <a:solidFill>
                  <a:srgbClr val="111111"/>
                </a:solidFill>
                <a:latin typeface="Segoe Pro"/>
              </a:rPr>
              <a:t>Qwen3,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1">
                <a:solidFill>
                  <a:srgbClr val="111111"/>
                </a:solidFill>
                <a:latin typeface="Segoe Pro"/>
              </a:rPr>
              <a:t>Llama 3.2, and Gemma 3</a:t>
            </a:r>
            <a:r>
              <a:rPr sz="4106" b="0">
                <a:solidFill>
                  <a:srgbClr val="1C1C1C"/>
                </a:solidFill>
                <a:latin typeface="Segoe Pro"/>
              </a:rPr>
              <a:t>. Qwen3 and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Gemma approach teacher reference lengths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more closely; Llama retains a larger gap.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262241" y="11005820"/>
            <a:ext cx="9993392" cy="5217817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On-policy distillation can suppress a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student’s stopping behavior.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Repetitive continuations exhaust the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generation budget even after the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student has already produced the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correct answer.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9888596" y="14121487"/>
            <a:ext cx="10586146" cy="899667"/>
          </a:xfrm>
          <a:prstGeom prst="rect">
            <a:avLst/>
          </a:prstGeom>
          <a:noFill/>
        </p:spPr>
        <p:txBody>
          <a:bodyPr wrap="square" lIns="0" rIns="3911600" tIns="0" bIns="0">
            <a:spAutoFit/>
          </a:bodyPr>
          <a:lstStyle/>
          <a:p>
            <a:pPr algn="l">
              <a:lnSpc>
                <a:spcPts val="6160"/>
              </a:lnSpc>
              <a:spcBef>
                <a:spcPts val="0"/>
              </a:spcBef>
              <a:spcAft>
                <a:spcPts val="0"/>
              </a:spcAft>
            </a:pPr>
            <a:r>
              <a:rPr sz="5600" b="1">
                <a:solidFill>
                  <a:srgbClr val="8F2437"/>
                </a:solidFill>
                <a:latin typeface="Segoe Pro"/>
              </a:rPr>
              <a:t>Takeaway 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6192440" y="15582919"/>
            <a:ext cx="12748987" cy="1799335"/>
          </a:xfrm>
          <a:prstGeom prst="rect">
            <a:avLst/>
          </a:prstGeom>
          <a:noFill/>
        </p:spPr>
        <p:txBody>
          <a:bodyPr wrap="none" lIns="0" rIns="3911600" tIns="0" bIns="0">
            <a:spAutoFit/>
          </a:bodyPr>
          <a:lstStyle/>
          <a:p>
            <a:pPr algn="l">
              <a:lnSpc>
                <a:spcPts val="6160"/>
              </a:lnSpc>
              <a:spcBef>
                <a:spcPts val="0"/>
              </a:spcBef>
              <a:spcAft>
                <a:spcPts val="0"/>
              </a:spcAft>
            </a:pPr>
            <a:r>
              <a:rPr sz="5600" b="1">
                <a:solidFill>
                  <a:srgbClr val="8F2437"/>
                </a:solidFill>
                <a:latin typeface="Segoe Pro"/>
              </a:rPr>
              <a:t>What the Fix Does</a:t>
            </a:r>
          </a:p>
          <a:p>
            <a:pPr algn="l">
              <a:lnSpc>
                <a:spcPts val="6160"/>
              </a:lnSpc>
              <a:spcBef>
                <a:spcPts val="0"/>
              </a:spcBef>
              <a:spcAft>
                <a:spcPts val="0"/>
              </a:spcAft>
            </a:pPr>
            <a:r>
              <a:rPr sz="5600" b="1">
                <a:solidFill>
                  <a:srgbClr val="8F2437"/>
                </a:solidFill>
                <a:latin typeface="Segoe Pro"/>
              </a:rPr>
              <a:t>Not Solve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0378102" y="16306204"/>
            <a:ext cx="9092603" cy="1564834"/>
          </a:xfrm>
          <a:prstGeom prst="rect">
            <a:avLst/>
          </a:prstGeom>
          <a:noFill/>
        </p:spPr>
        <p:txBody>
          <a:bodyPr wrap="square" lIns="365082" rIns="365082" tIns="156464" bIns="156464">
            <a:spAutoFit/>
          </a:bodyPr>
          <a:lstStyle/>
          <a:p>
            <a:pPr algn="l">
              <a:lnSpc>
                <a:spcPts val="4168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The meaning of stopping, not just the EOS list.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262241" y="16911835"/>
            <a:ext cx="9993392" cy="899667"/>
          </a:xfrm>
          <a:prstGeom prst="rect">
            <a:avLst/>
          </a:prstGeom>
          <a:noFill/>
        </p:spPr>
        <p:txBody>
          <a:bodyPr wrap="square" lIns="0" rIns="3911600" tIns="0" bIns="0">
            <a:spAutoFit/>
          </a:bodyPr>
          <a:lstStyle/>
          <a:p>
            <a:pPr algn="l">
              <a:lnSpc>
                <a:spcPts val="6160"/>
              </a:lnSpc>
              <a:spcBef>
                <a:spcPts val="0"/>
              </a:spcBef>
              <a:spcAft>
                <a:spcPts val="0"/>
              </a:spcAft>
            </a:pPr>
            <a:r>
              <a:rPr sz="5600" b="1">
                <a:solidFill>
                  <a:srgbClr val="8F2437"/>
                </a:solidFill>
                <a:latin typeface="Segoe Pro"/>
              </a:rPr>
              <a:t>Motivation 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3628370" y="16843248"/>
            <a:ext cx="10197272" cy="694944"/>
          </a:xfrm>
          <a:prstGeom prst="rect">
            <a:avLst/>
          </a:prstGeom>
          <a:noFill/>
        </p:spPr>
        <p:txBody>
          <a:bodyPr wrap="none" lIns="394289" rIns="394289" tIns="67592" bIns="67592">
            <a:spAutoFit/>
          </a:bodyPr>
          <a:lstStyle/>
          <a:p>
            <a:pPr algn="ctr">
              <a:lnSpc>
                <a:spcPts val="2500"/>
              </a:lnSpc>
            </a:pPr>
            <a:r>
              <a:rPr sz="2100" i="1">
                <a:latin typeface="Segoe Pro"/>
              </a:rPr>
              <a:t>Equivalent EOS tokens share stopping probability.</a:t>
            </a:r>
          </a:p>
          <a:p>
            <a:pPr algn="ctr">
              <a:lnSpc>
                <a:spcPts val="2500"/>
              </a:lnSpc>
            </a:pPr>
            <a:r>
              <a:rPr sz="2100" i="1">
                <a:latin typeface="Segoe Pro"/>
              </a:rPr>
              <a:t>Non-EOS actions are unchanged.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9888596" y="17911544"/>
            <a:ext cx="10586146" cy="434818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Semantic EOS aggregation fixes an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important, diagnosable cause of length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inflation—not every late-stage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collapse, and not necessarily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reasoning accuracy.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2389742" y="18742203"/>
            <a:ext cx="12748845" cy="899667"/>
          </a:xfrm>
          <a:prstGeom prst="rect">
            <a:avLst/>
          </a:prstGeom>
          <a:noFill/>
        </p:spPr>
        <p:txBody>
          <a:bodyPr wrap="square" lIns="0" rIns="3911600" tIns="0" bIns="0">
            <a:spAutoFit/>
          </a:bodyPr>
          <a:lstStyle/>
          <a:p>
            <a:pPr algn="l">
              <a:lnSpc>
                <a:spcPts val="6160"/>
              </a:lnSpc>
              <a:spcBef>
                <a:spcPts val="0"/>
              </a:spcBef>
              <a:spcAft>
                <a:spcPts val="0"/>
              </a:spcAft>
            </a:pPr>
            <a:r>
              <a:rPr sz="5600" b="1">
                <a:solidFill>
                  <a:srgbClr val="8F2437"/>
                </a:solidFill>
                <a:latin typeface="Segoe Pro"/>
              </a:rPr>
              <a:t>Which Fix Works? 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2389742" y="19844563"/>
            <a:ext cx="12748845" cy="970434"/>
          </a:xfrm>
          <a:prstGeom prst="rect">
            <a:avLst/>
          </a:prstGeom>
          <a:noFill/>
        </p:spPr>
        <p:txBody>
          <a:bodyPr wrap="square" lIns="339005" rIns="339005" tIns="82973" bIns="82973">
            <a:spAutoFit/>
          </a:bodyPr>
          <a:lstStyle/>
          <a:p>
            <a:pPr algn="l">
              <a:lnSpc>
                <a:spcPts val="5338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8F2437"/>
                </a:solidFill>
                <a:latin typeface="Segoe Pro"/>
              </a:rPr>
              <a:t>Correct the signal, not just decoding.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262241" y="22048450"/>
            <a:ext cx="9993392" cy="3478545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Scoring only the sampled surface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token can punish a valid stopping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action instead of transferring the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teacher’s termination behavior.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9888596" y="22583239"/>
            <a:ext cx="10586146" cy="2608909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Group only </a:t>
            </a:r>
            <a:r>
              <a:rPr sz="4106" b="1">
                <a:solidFill>
                  <a:srgbClr val="111111"/>
                </a:solidFill>
                <a:latin typeface="Segoe Pro"/>
              </a:rPr>
              <a:t>operationally equivalent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tokens. Evidence here covers single-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turn mathematics.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26192440" y="25046463"/>
            <a:ext cx="12748987" cy="1703171"/>
          </a:xfrm>
          <a:prstGeom prst="rect">
            <a:avLst/>
          </a:prstGeom>
          <a:noFill/>
        </p:spPr>
        <p:txBody>
          <a:bodyPr wrap="none" lIns="365082" rIns="365082" tIns="62585" bIns="62585">
            <a:spAutoFit/>
          </a:bodyPr>
          <a:lstStyle/>
          <a:p>
            <a:pPr algn="l">
              <a:lnSpc>
                <a:spcPts val="5338"/>
              </a:lnSpc>
              <a:spcBef>
                <a:spcPts val="0"/>
              </a:spcBef>
              <a:spcAft>
                <a:spcPts val="0"/>
              </a:spcAft>
            </a:pPr>
            <a:r>
              <a:rPr sz="4106" b="0" i="1">
                <a:solidFill>
                  <a:srgbClr val="1C1C1C"/>
                </a:solidFill>
                <a:latin typeface="Segoe Pro"/>
              </a:rPr>
              <a:t>Termination mismatch is important, but not</a:t>
            </a:r>
          </a:p>
          <a:p>
            <a:pPr algn="l">
              <a:lnSpc>
                <a:spcPts val="5338"/>
              </a:lnSpc>
              <a:spcBef>
                <a:spcPts val="0"/>
              </a:spcBef>
              <a:spcAft>
                <a:spcPts val="0"/>
              </a:spcAft>
            </a:pPr>
            <a:r>
              <a:rPr sz="4106" b="0" i="1">
                <a:solidFill>
                  <a:srgbClr val="1C1C1C"/>
                </a:solidFill>
                <a:latin typeface="Segoe Pro"/>
              </a:rPr>
              <a:t>exhaustive.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262241" y="25546387"/>
            <a:ext cx="9993392" cy="4445785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For Qwen3, the teacher-preferred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token has student probability of only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1">
                <a:solidFill>
                  <a:srgbClr val="111111"/>
                </a:solidFill>
                <a:latin typeface="Segoe Pro"/>
              </a:rPr>
              <a:t>about 10</a:t>
            </a:r>
            <a:r>
              <a:rPr sz="5749" b="1" baseline="30000">
                <a:solidFill>
                  <a:srgbClr val="111111"/>
                </a:solidFill>
                <a:latin typeface="Segoe Pro"/>
              </a:rPr>
              <a:t>−11</a:t>
            </a:r>
            <a:r>
              <a:rPr sz="4106" b="0">
                <a:solidFill>
                  <a:srgbClr val="1C1C1C"/>
                </a:solidFill>
                <a:latin typeface="Segoe Pro"/>
              </a:rPr>
              <a:t> near terminal states.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Adding it to the stop list barely helps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when it is almost never sampled.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26192440" y="26527482"/>
            <a:ext cx="12748987" cy="3478545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K2-Horizon’s </a:t>
            </a:r>
            <a:r>
              <a:rPr sz="4106" b="1">
                <a:solidFill>
                  <a:srgbClr val="111111"/>
                </a:solidFill>
                <a:latin typeface="Segoe Pro"/>
              </a:rPr>
              <a:t>midtraining and SFT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initializations better match the final teacher.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The pretrained student still develops a distinct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late-stage stopping collapse.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3351885" y="8846800"/>
            <a:ext cx="11757838" cy="1850133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5749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Group protocol-equivalent EOS tokens into</a:t>
            </a:r>
          </a:p>
          <a:p>
            <a:pPr algn="l">
              <a:lnSpc>
                <a:spcPts val="5749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one semantic stop action.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3351885" y="10768429"/>
            <a:ext cx="11757838" cy="1850133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5749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Sum their probabilities for both teacher</a:t>
            </a:r>
          </a:p>
          <a:p>
            <a:pPr algn="l">
              <a:lnSpc>
                <a:spcPts val="5749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and student.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3351885" y="12690058"/>
            <a:ext cx="11757838" cy="1850133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5749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Distill the semantic distribution; register all</a:t>
            </a:r>
          </a:p>
          <a:p>
            <a:pPr algn="l">
              <a:lnSpc>
                <a:spcPts val="5749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equivalent tokens as valid rollout stops.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869622" y="18226583"/>
            <a:ext cx="502187" cy="869636"/>
          </a:xfrm>
          <a:prstGeom prst="rect">
            <a:avLst/>
          </a:prstGeom>
          <a:noFill/>
        </p:spPr>
        <p:txBody>
          <a:bodyPr wrap="none" lIns="26077" rIns="26077" tIns="0" bIns="0">
            <a:spAutoFit/>
          </a:bodyPr>
          <a:lstStyle/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1">
                <a:solidFill>
                  <a:srgbClr val="8F2437"/>
                </a:solidFill>
                <a:latin typeface="Segoe Pro"/>
              </a:rPr>
              <a:t>≠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26687502" y="23916878"/>
            <a:ext cx="11729016" cy="1278575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>
              <a:lnSpc>
                <a:spcPts val="4377"/>
              </a:lnSpc>
              <a:spcBef>
                <a:spcPts val="0"/>
              </a:spcBef>
              <a:spcAft>
                <a:spcPts val="0"/>
              </a:spcAft>
            </a:pPr>
            <a:r>
              <a:rPr sz="3367" b="0" i="1">
                <a:solidFill>
                  <a:srgbClr val="555555"/>
                </a:solidFill>
                <a:latin typeface="Segoe Pro"/>
              </a:rPr>
              <a:t>Fig. 7 · Pretrain-to-final OPD re-inflates late, even</a:t>
            </a:r>
          </a:p>
          <a:p>
            <a:pPr algn="ctr">
              <a:lnSpc>
                <a:spcPts val="4377"/>
              </a:lnSpc>
              <a:spcBef>
                <a:spcPts val="0"/>
              </a:spcBef>
              <a:spcAft>
                <a:spcPts val="0"/>
              </a:spcAft>
            </a:pPr>
            <a:r>
              <a:rPr sz="3367" b="0" i="1">
                <a:solidFill>
                  <a:srgbClr val="555555"/>
                </a:solidFill>
                <a:latin typeface="Segoe Pro"/>
              </a:rPr>
              <a:t>after semantic EOS alignment.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12884804" y="28338402"/>
            <a:ext cx="11728874" cy="1278576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>
              <a:lnSpc>
                <a:spcPts val="4377"/>
              </a:lnSpc>
              <a:spcBef>
                <a:spcPts val="0"/>
              </a:spcBef>
              <a:spcAft>
                <a:spcPts val="0"/>
              </a:spcAft>
            </a:pPr>
            <a:r>
              <a:rPr sz="3367" b="0" i="1">
                <a:solidFill>
                  <a:srgbClr val="555555"/>
                </a:solidFill>
                <a:latin typeface="Segoe Pro"/>
              </a:rPr>
              <a:t>Fig. 4 · Signal corrections work; decoder-only</a:t>
            </a:r>
          </a:p>
          <a:p>
            <a:pPr algn="ctr">
              <a:lnSpc>
                <a:spcPts val="4377"/>
              </a:lnSpc>
              <a:spcBef>
                <a:spcPts val="0"/>
              </a:spcBef>
              <a:spcAft>
                <a:spcPts val="0"/>
              </a:spcAft>
            </a:pPr>
            <a:r>
              <a:rPr sz="3367" b="0" i="1">
                <a:solidFill>
                  <a:srgbClr val="555555"/>
                </a:solidFill>
                <a:latin typeface="Segoe Pro"/>
              </a:rPr>
              <a:t>alignment fails.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0241140" y="9090302"/>
            <a:ext cx="4992261" cy="1553971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10640"/>
              </a:lnSpc>
              <a:spcBef>
                <a:spcPts val="0"/>
              </a:spcBef>
              <a:spcAft>
                <a:spcPts val="0"/>
              </a:spcAft>
            </a:pPr>
            <a:r>
              <a:rPr sz="11200" b="1" spc="-224">
                <a:solidFill>
                  <a:srgbClr val="8F2437"/>
                </a:solidFill>
                <a:latin typeface="Segoe Pro"/>
              </a:rPr>
              <a:t>94.4%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0241140" y="10465196"/>
            <a:ext cx="4992261" cy="1799017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4106"/>
              </a:lnSpc>
              <a:spcBef>
                <a:spcPts val="0"/>
              </a:spcBef>
              <a:spcAft>
                <a:spcPts val="0"/>
              </a:spcAft>
            </a:pPr>
            <a:r>
              <a:rPr sz="3733" b="1">
                <a:solidFill>
                  <a:srgbClr val="1C1C1C"/>
                </a:solidFill>
                <a:latin typeface="Segoe Pro"/>
              </a:rPr>
              <a:t>Redundant</a:t>
            </a:r>
          </a:p>
          <a:p>
            <a:pPr algn="l">
              <a:lnSpc>
                <a:spcPts val="4106"/>
              </a:lnSpc>
              <a:spcBef>
                <a:spcPts val="0"/>
              </a:spcBef>
              <a:spcAft>
                <a:spcPts val="0"/>
              </a:spcAft>
            </a:pPr>
            <a:r>
              <a:rPr sz="3733" b="1">
                <a:solidFill>
                  <a:srgbClr val="1C1C1C"/>
                </a:solidFill>
                <a:latin typeface="Segoe Pro"/>
              </a:rPr>
              <a:t>tokens in one</a:t>
            </a:r>
          </a:p>
          <a:p>
            <a:pPr algn="l">
              <a:lnSpc>
                <a:spcPts val="4106"/>
              </a:lnSpc>
              <a:spcBef>
                <a:spcPts val="0"/>
              </a:spcBef>
              <a:spcAft>
                <a:spcPts val="0"/>
              </a:spcAft>
            </a:pPr>
            <a:r>
              <a:rPr sz="3733" b="1">
                <a:solidFill>
                  <a:srgbClr val="1C1C1C"/>
                </a:solidFill>
                <a:latin typeface="Segoe Pro"/>
              </a:rPr>
              <a:t>failure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0241140" y="12029559"/>
            <a:ext cx="4992261" cy="940561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3220"/>
              </a:lnSpc>
              <a:spcBef>
                <a:spcPts val="0"/>
              </a:spcBef>
              <a:spcAft>
                <a:spcPts val="0"/>
              </a:spcAft>
            </a:pPr>
            <a:r>
              <a:rPr sz="2800" b="0" i="1">
                <a:solidFill>
                  <a:srgbClr val="555555"/>
                </a:solidFill>
                <a:latin typeface="Segoe Pro"/>
              </a:rPr>
              <a:t>Illustrative example—not</a:t>
            </a:r>
          </a:p>
          <a:p>
            <a:pPr algn="l">
              <a:lnSpc>
                <a:spcPts val="3220"/>
              </a:lnSpc>
              <a:spcBef>
                <a:spcPts val="0"/>
              </a:spcBef>
              <a:spcAft>
                <a:spcPts val="0"/>
              </a:spcAft>
            </a:pPr>
            <a:r>
              <a:rPr sz="2800" b="0" i="1">
                <a:solidFill>
                  <a:srgbClr val="555555"/>
                </a:solidFill>
                <a:latin typeface="Segoe Pro"/>
              </a:rPr>
              <a:t>average savings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1505743" y="18443971"/>
            <a:ext cx="4109784" cy="6522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4466"/>
              </a:lnSpc>
              <a:spcBef>
                <a:spcPts val="0"/>
              </a:spcBef>
              <a:spcAft>
                <a:spcPts val="0"/>
              </a:spcAft>
            </a:pPr>
            <a:r>
              <a:rPr sz="3080" b="1" spc="154">
                <a:solidFill>
                  <a:srgbClr val="555555"/>
                </a:solidFill>
                <a:latin typeface="Segoe Pro"/>
              </a:rPr>
              <a:t>STUDENT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6730980" y="18443971"/>
            <a:ext cx="4109784" cy="6522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4466"/>
              </a:lnSpc>
              <a:spcBef>
                <a:spcPts val="0"/>
              </a:spcBef>
              <a:spcAft>
                <a:spcPts val="0"/>
              </a:spcAft>
            </a:pPr>
            <a:r>
              <a:rPr sz="3080" b="1" spc="154">
                <a:solidFill>
                  <a:srgbClr val="555555"/>
                </a:solidFill>
                <a:latin typeface="Segoe Pro"/>
              </a:rPr>
              <a:t>TEACHER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1505743" y="19089330"/>
            <a:ext cx="4109784" cy="173927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Stops with one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EOS token.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730980" y="19089330"/>
            <a:ext cx="4109784" cy="2608909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Prefers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another EOS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Segoe Pro"/>
              </a:rPr>
              <a:t>token.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39995276" y="26418579"/>
            <a:ext cx="3150905" cy="11447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3920"/>
              </a:lnSpc>
              <a:spcBef>
                <a:spcPts val="0"/>
              </a:spcBef>
              <a:spcAft>
                <a:spcPts val="0"/>
              </a:spcAft>
            </a:pPr>
            <a:r>
              <a:rPr sz="3733" b="1">
                <a:solidFill>
                  <a:srgbClr val="8F2437"/>
                </a:solidFill>
                <a:latin typeface="Segoe Pro"/>
              </a:rPr>
              <a:t>Scan to</a:t>
            </a:r>
          </a:p>
          <a:p>
            <a:pPr algn="l">
              <a:lnSpc>
                <a:spcPts val="3920"/>
              </a:lnSpc>
              <a:spcBef>
                <a:spcPts val="0"/>
              </a:spcBef>
              <a:spcAft>
                <a:spcPts val="0"/>
              </a:spcAft>
            </a:pPr>
            <a:r>
              <a:rPr sz="3733" b="1">
                <a:solidFill>
                  <a:srgbClr val="8F2437"/>
                </a:solidFill>
                <a:latin typeface="Segoe Pro"/>
              </a:rPr>
              <a:t>Read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46139933" y="9090302"/>
            <a:ext cx="1894864" cy="62698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4293"/>
              </a:lnSpc>
              <a:spcBef>
                <a:spcPts val="0"/>
              </a:spcBef>
              <a:spcAft>
                <a:spcPts val="0"/>
              </a:spcAft>
            </a:pPr>
            <a:r>
              <a:rPr sz="4293" b="1" spc="-42">
                <a:solidFill>
                  <a:srgbClr val="AE2622"/>
                </a:solidFill>
                <a:latin typeface="Segoe Pro"/>
              </a:rPr>
              <a:t>86.6%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48162130" y="9214762"/>
            <a:ext cx="1811166" cy="981455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sz="2800" b="0">
                <a:solidFill>
                  <a:srgbClr val="555555"/>
                </a:solidFill>
                <a:latin typeface="Segoe Pro"/>
              </a:rPr>
              <a:t>Answer</a:t>
            </a:r>
          </a:p>
          <a:p>
            <a:pPr algn="l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sz="2800" b="0">
                <a:solidFill>
                  <a:srgbClr val="555555"/>
                </a:solidFill>
                <a:latin typeface="Segoe Pro"/>
              </a:rPr>
              <a:t>repetition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46139933" y="11099165"/>
            <a:ext cx="1894864" cy="62698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4293"/>
              </a:lnSpc>
              <a:spcBef>
                <a:spcPts val="0"/>
              </a:spcBef>
              <a:spcAft>
                <a:spcPts val="0"/>
              </a:spcAft>
            </a:pPr>
            <a:r>
              <a:rPr sz="4293" b="1" spc="-42">
                <a:solidFill>
                  <a:srgbClr val="AE2622"/>
                </a:solidFill>
                <a:latin typeface="Segoe Pro"/>
              </a:rPr>
              <a:t>90.7%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48162130" y="11223625"/>
            <a:ext cx="1877123" cy="981455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sz="2800" b="0">
                <a:solidFill>
                  <a:srgbClr val="555555"/>
                </a:solidFill>
                <a:latin typeface="Segoe Pro"/>
              </a:rPr>
              <a:t>Correction</a:t>
            </a:r>
          </a:p>
          <a:p>
            <a:pPr algn="l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sz="2800" b="0">
                <a:solidFill>
                  <a:srgbClr val="555555"/>
                </a:solidFill>
                <a:latin typeface="Segoe Pro"/>
              </a:rPr>
              <a:t>loop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39995276" y="27603588"/>
            <a:ext cx="3150905" cy="1915948"/>
          </a:xfrm>
          <a:prstGeom prst="rect">
            <a:avLst/>
          </a:prstGeom>
          <a:noFill/>
        </p:spPr>
        <p:txBody>
          <a:bodyPr wrap="none" lIns="237066" rIns="237066" tIns="154093" bIns="154093">
            <a:spAutoFit/>
          </a:bodyPr>
          <a:lstStyle/>
          <a:p>
            <a:pPr algn="l">
              <a:lnSpc>
                <a:spcPts val="2500"/>
              </a:lnSpc>
            </a:pPr>
            <a:r>
              <a:rPr sz="2200" b="1">
                <a:latin typeface="Segoe Pro"/>
              </a:rPr>
              <a:t>Project</a:t>
            </a:r>
          </a:p>
          <a:p>
            <a:pPr algn="l">
              <a:lnSpc>
                <a:spcPts val="2500"/>
              </a:lnSpc>
            </a:pPr>
            <a:r>
              <a:rPr sz="1800" b="0">
                <a:latin typeface="Segoe Pro"/>
              </a:rPr>
              <a:t>uncsciml.github.io/</a:t>
            </a:r>
          </a:p>
          <a:p>
            <a:pPr algn="l">
              <a:lnSpc>
                <a:spcPts val="2500"/>
              </a:lnSpc>
            </a:pPr>
            <a:r>
              <a:rPr sz="1800" b="0">
                <a:latin typeface="Segoe Pro"/>
              </a:rPr>
              <a:t>opd-eos-website</a:t>
            </a:r>
          </a:p>
        </p:txBody>
      </p:sp>
      <p:pic>
        <p:nvPicPr>
          <p:cNvPr id="96" name="Picture 95" descr="eq0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792848" y="15079245"/>
            <a:ext cx="11571308" cy="136614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